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emf" ContentType="image/x-emf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4A8B6D-ECF3-4152-8E29-F670E273447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1" lang="it-IT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15FB203-0758-4534-927E-F8EBBCC39B0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1" lang="it-IT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77DD0D-4EDA-45AD-970F-F78DCB242D9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1" lang="it-IT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9B45A0-A203-4A78-BACA-6C4D1598477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1" lang="it-IT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E81B1E-19E6-4236-A00E-2135BA3E6E2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1" lang="it-IT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0A94E5-6B1F-497B-9BBE-7DA1F900FA1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1" lang="it-IT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69DCBB-6BA5-4C9C-81DC-958EA1F6E00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1" lang="it-IT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F621BB-9607-48F1-B115-94A44539FED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DBE009-F2AD-40A9-9E2A-B71156E93FF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1" lang="it-IT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AD19D8-A490-4652-8471-1EF829948DA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1" lang="it-IT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1F3EF7-46B4-4E6C-BBAE-DD80E7AF02C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1" lang="it-IT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AE7BAA-D196-42FF-B4F5-4F0E82EC4AD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1" lang="it-IT" sz="3600" spc="-1" strike="noStrike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  <a:endParaRPr b="1" lang="it-IT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spcBef>
                <a:spcPts val="1417"/>
              </a:spcBef>
              <a:buClr>
                <a:srgbClr val="000000"/>
              </a:buClr>
              <a:buFont typeface="OpenSymbol"/>
              <a:buAutoNum type="arabicParenR"/>
            </a:pPr>
            <a:r>
              <a:rPr b="0" lang="it-IT" sz="2400" spc="-1" strike="noStrike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  <a:p>
            <a:pPr lvl="1" indent="0">
              <a:spcBef>
                <a:spcPts val="1134"/>
              </a:spcBef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Secondo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solidFill>
                  <a:srgbClr val="000000"/>
                </a:solidFill>
                <a:latin typeface="Arial"/>
              </a:rPr>
              <a:t>Terzo livello struttura</a:t>
            </a: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Quarto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&lt;data/ora&gt;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0EB4B3EB-C6B0-478C-BEF1-6D5C8265D823}" type="slidenum"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&lt;numero&gt;</a:t>
            </a:fld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0080000" cy="720000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90000">
                <a:srgbClr val="729fcf">
                  <a:alpha val="50000"/>
                </a:srgbClr>
              </a:gs>
            </a:gsLst>
            <a:path path="circle">
              <a:fillToRect l="50000" t="50000" r="50000" b="50000"/>
            </a:path>
          </a:gradFill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1" lang="it-IT" sz="3600" spc="-1" strike="noStrike">
                <a:solidFill>
                  <a:srgbClr val="000000"/>
                </a:solidFill>
                <a:latin typeface="Arial"/>
              </a:rPr>
              <a:t>IL CAMBIAMENTO DA VIVERE</a:t>
            </a:r>
            <a:endParaRPr b="1" lang="it-IT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"/>
          <p:cNvSpPr txBox="1"/>
          <p:nvPr/>
        </p:nvSpPr>
        <p:spPr>
          <a:xfrm>
            <a:off x="540000" y="1044000"/>
            <a:ext cx="8640000" cy="1253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La pandemia ci ha mostrato, anche concretamente, che alcune nostre </a:t>
            </a:r>
            <a:r>
              <a:rPr b="1" lang="it-IT" sz="1800" spc="-1" strike="noStrike">
                <a:solidFill>
                  <a:srgbClr val="32cd32"/>
                </a:solidFill>
                <a:latin typeface="Arial"/>
              </a:rPr>
              <a:t>certezze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erano invece </a:t>
            </a:r>
            <a:r>
              <a:rPr b="1" lang="it-IT" sz="1800" spc="-1" strike="noStrike">
                <a:solidFill>
                  <a:srgbClr val="dc143c"/>
                </a:solidFill>
                <a:latin typeface="Arial"/>
              </a:rPr>
              <a:t>illusioni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(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idoli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).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Eravamo convinti che </a:t>
            </a:r>
            <a:r>
              <a:rPr b="0" i="1" lang="it-IT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Perché </a:t>
            </a:r>
            <a:r>
              <a:rPr b="1" i="1" lang="it-IT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dove sono due o tre riuniti nel mio nome, lì sono io in mezzo a loro </a:t>
            </a:r>
            <a:r>
              <a:rPr b="0" i="1" lang="it-IT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(Matteo 18, 20),</a:t>
            </a:r>
            <a:r>
              <a:rPr b="0" i="1" lang="it-IT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ma non eravamo </a:t>
            </a:r>
            <a:r>
              <a:rPr b="1" lang="it-IT" sz="1800" spc="-1" strike="noStrike">
                <a:solidFill>
                  <a:srgbClr val="32cd32"/>
                </a:solidFill>
                <a:latin typeface="Arial"/>
              </a:rPr>
              <a:t>insieme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ma </a:t>
            </a:r>
            <a:r>
              <a:rPr b="1" lang="it-IT" sz="1800" spc="-1" strike="noStrike">
                <a:solidFill>
                  <a:srgbClr val="dc143c"/>
                </a:solidFill>
                <a:latin typeface="Arial"/>
              </a:rPr>
              <a:t>distanti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. 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"/>
          <p:cNvSpPr txBox="1"/>
          <p:nvPr/>
        </p:nvSpPr>
        <p:spPr>
          <a:xfrm>
            <a:off x="1440000" y="2333880"/>
            <a:ext cx="8280000" cy="1626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Quel </a:t>
            </a:r>
            <a:r>
              <a:rPr b="0" i="1" lang="it-IT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Perché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doveva insospettirci: il perché esplicita una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conseguenza;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occorre quindi risalire a ciò che la produce, alla richiesta che ci è posta. 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E qui troviamo una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condizione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non facile e non scontata: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r>
              <a:rPr b="0" i="1" lang="it-IT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In verità io vi dico ancora: </a:t>
            </a:r>
            <a:r>
              <a:rPr b="1" i="1" lang="it-IT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se due di voi sulla terra si metteranno d'accordo</a:t>
            </a:r>
            <a:r>
              <a:rPr b="0" i="1" lang="it-IT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 per chiedere qualunque cosa, il Padre mio che è nei cieli gliela concederà.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i="1" lang="it-IT" sz="1800" spc="-1" strike="noStrike">
                <a:solidFill>
                  <a:srgbClr val="000000"/>
                </a:solidFill>
                <a:latin typeface="Arial"/>
              </a:rPr>
              <a:t>(Matteo 18, 19)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"/>
          <p:cNvSpPr txBox="1"/>
          <p:nvPr/>
        </p:nvSpPr>
        <p:spPr>
          <a:xfrm>
            <a:off x="720000" y="4140000"/>
            <a:ext cx="8280000" cy="12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Mettersi d'accordo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è il presupposto di qualsiasi preghiera comune e il modo concreto di vivere di una comunità cristiana.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Tutti dovremmo comprendere che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camminare insieme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, fare sinodo, non è uno tra i tanti modi di essere Chiesa, ma il suo fondamento.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0080000" cy="720000"/>
          </a:xfrm>
          <a:prstGeom prst="rect">
            <a:avLst/>
          </a:prstGeom>
          <a:gradFill rotWithShape="0">
            <a:gsLst>
              <a:gs pos="0">
                <a:srgbClr val="729fcf">
                  <a:alpha val="0"/>
                </a:srgbClr>
              </a:gs>
              <a:gs pos="90000">
                <a:srgbClr val="729fcf">
                  <a:alpha val="50000"/>
                </a:srgbClr>
              </a:gs>
            </a:gsLst>
            <a:path path="circle">
              <a:fillToRect l="50000" t="50000" r="50000" b="50000"/>
            </a:path>
          </a:gradFill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1" lang="it-IT" sz="3600" spc="-1" strike="noStrike">
                <a:solidFill>
                  <a:srgbClr val="000000"/>
                </a:solidFill>
                <a:latin typeface="Arial"/>
              </a:rPr>
              <a:t>CAMMINARE INSIEME</a:t>
            </a:r>
            <a:endParaRPr b="1" lang="it-IT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"/>
          <p:cNvSpPr txBox="1"/>
          <p:nvPr/>
        </p:nvSpPr>
        <p:spPr>
          <a:xfrm>
            <a:off x="540000" y="1296000"/>
            <a:ext cx="8640000" cy="21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Il cambiamento che viviamo chiede a tutti di passare dal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modello verticale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della Chiesa (chi comanda e chi esegue, chi "sa" e chi "apprende") ad un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modello collaborativo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in cui </a:t>
            </a:r>
            <a:r>
              <a:rPr b="0" lang="it-IT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è lo Spirito Santo che orienta, riunisce, insegna, conduce …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it-IT" sz="1800" spc="-1" strike="noStrike" u="sng">
                <a:solidFill>
                  <a:srgbClr val="000000"/>
                </a:solidFill>
                <a:uFillTx/>
                <a:latin typeface="Arial"/>
              </a:rPr>
              <a:t>tutti, donne e uomini, battezzati e non battezzati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Lasciarsi guidare dallo Spirito è un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esercizio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molto concreto, che coinvolge tutti: è un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processo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e un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procedere insieme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... e diventa per noi farsi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risposta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("</a:t>
            </a:r>
            <a:r>
              <a:rPr b="0" i="1" lang="it-IT" sz="1800" spc="-1" strike="noStrike">
                <a:solidFill>
                  <a:srgbClr val="000000"/>
                </a:solidFill>
                <a:latin typeface="Arial"/>
              </a:rPr>
              <a:t>ecco, io vengo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").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"/>
          <p:cNvSpPr txBox="1"/>
          <p:nvPr/>
        </p:nvSpPr>
        <p:spPr>
          <a:xfrm>
            <a:off x="1440000" y="3773880"/>
            <a:ext cx="8280000" cy="1086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Siamo abituati a guardare la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realtà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it-IT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a partire da noi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("</a:t>
            </a:r>
            <a:r>
              <a:rPr b="0" i="1" lang="it-IT" sz="1800" spc="-1" strike="noStrike">
                <a:solidFill>
                  <a:srgbClr val="000000"/>
                </a:solidFill>
                <a:latin typeface="Arial"/>
              </a:rPr>
              <a:t>due o tre riunit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i"); dobbiamo imparare a guardarla </a:t>
            </a:r>
            <a:r>
              <a:rPr b="0" lang="it-IT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a partire dal Padre e dallo Spirito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che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convoca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e domanda di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metterci d'accordo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, per sintonizzarci con Lui e tra noi.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" dur="indefinite" restart="never" nodeType="tmRoot">
          <p:childTnLst>
            <p:seq>
              <p:cTn id="26" dur="indefinite" nodeType="mainSeq">
                <p:childTnLst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0080000" cy="720000"/>
          </a:xfrm>
          <a:prstGeom prst="rect">
            <a:avLst/>
          </a:prstGeom>
          <a:gradFill rotWithShape="0">
            <a:gsLst>
              <a:gs pos="0">
                <a:srgbClr val="32cd32">
                  <a:alpha val="0"/>
                </a:srgbClr>
              </a:gs>
              <a:gs pos="90000">
                <a:srgbClr val="32cd32">
                  <a:alpha val="50000"/>
                </a:srgbClr>
              </a:gs>
            </a:gsLst>
            <a:path path="circle">
              <a:fillToRect l="50000" t="50000" r="50000" b="50000"/>
            </a:path>
          </a:gradFill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1" lang="it-IT" sz="3600" spc="-1" strike="noStrike">
                <a:solidFill>
                  <a:srgbClr val="000000"/>
                </a:solidFill>
                <a:latin typeface="Arial"/>
              </a:rPr>
              <a:t>In concreto: chi rappresento?</a:t>
            </a:r>
            <a:endParaRPr b="1" lang="it-IT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"/>
          <p:cNvSpPr txBox="1"/>
          <p:nvPr/>
        </p:nvSpPr>
        <p:spPr>
          <a:xfrm>
            <a:off x="540000" y="12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Il fatto che nella vita cristiana esista la vita eremitica 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ci aiuta a capire che il problema del </a:t>
            </a:r>
            <a:r>
              <a:rPr b="0" i="1" lang="it-IT" sz="1800" spc="-1" strike="noStrike">
                <a:solidFill>
                  <a:srgbClr val="000000"/>
                </a:solidFill>
                <a:latin typeface="Arial"/>
              </a:rPr>
              <a:t>numero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è assolutamente falso: 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il problema vero è udito, vista, tatto, odorato e gusto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. 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"/>
          <p:cNvSpPr txBox="1"/>
          <p:nvPr/>
        </p:nvSpPr>
        <p:spPr>
          <a:xfrm>
            <a:off x="900000" y="2376000"/>
            <a:ext cx="8280000" cy="1086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Quanta </a:t>
            </a:r>
            <a:r>
              <a:rPr b="1" lang="it-IT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macrotimia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mi abita? Arriva fino a me (IO), fino alle porte della mia casa, del mio gruppo, della mia parrocchia, del mio comune, della mia religione, della mia nazione, della mia Chiesa, degli uomini e delle donne, del mondo?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"/>
          <p:cNvSpPr txBox="1"/>
          <p:nvPr/>
        </p:nvSpPr>
        <p:spPr>
          <a:xfrm>
            <a:off x="900000" y="3773880"/>
            <a:ext cx="8280000" cy="1114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it-IT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Esprimere il proprio parere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e portare il proprio contribuito è farsi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eco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di tutto questo e si manifesta nel sottoporre agli altri la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sintesi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di quello che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 ci abita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(letture, riflessioni, incontri, storie, "</a:t>
            </a:r>
            <a:r>
              <a:rPr b="0" i="1" lang="it-IT" sz="1800" spc="-1" strike="noStrike">
                <a:solidFill>
                  <a:srgbClr val="000000"/>
                </a:solidFill>
                <a:latin typeface="Arial"/>
              </a:rPr>
              <a:t>Parola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", relazioni ...), 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È il frutto del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discernimento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conseguente al nostro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fare unità in noi.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" dur="indefinite" restart="never" nodeType="tmRoot">
          <p:childTnLst>
            <p:seq>
              <p:cTn id="42" dur="indefinite" nodeType="mainSeq"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0080000" cy="720000"/>
          </a:xfrm>
          <a:prstGeom prst="rect">
            <a:avLst/>
          </a:prstGeom>
          <a:gradFill rotWithShape="0">
            <a:gsLst>
              <a:gs pos="0">
                <a:srgbClr val="32cd32">
                  <a:alpha val="0"/>
                </a:srgbClr>
              </a:gs>
              <a:gs pos="90000">
                <a:srgbClr val="32cd32">
                  <a:alpha val="50000"/>
                </a:srgbClr>
              </a:gs>
            </a:gsLst>
            <a:path path="circle">
              <a:fillToRect l="50000" t="50000" r="50000" b="50000"/>
            </a:path>
          </a:gradFill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1" lang="it-IT" sz="3600" spc="-1" strike="noStrike">
                <a:solidFill>
                  <a:srgbClr val="000000"/>
                </a:solidFill>
                <a:latin typeface="Arial"/>
              </a:rPr>
              <a:t>In concreto: su cosa devo esprimermi?</a:t>
            </a:r>
            <a:endParaRPr b="1" lang="it-IT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"/>
          <p:cNvSpPr txBox="1"/>
          <p:nvPr/>
        </p:nvSpPr>
        <p:spPr>
          <a:xfrm>
            <a:off x="540000" y="1260000"/>
            <a:ext cx="8640000" cy="1114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La vita cristiana non può esimersi da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celebrare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crescere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e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testimoniare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: ecco quindi 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la</a:t>
            </a:r>
            <a:r>
              <a:rPr b="0" lang="it-IT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 vita liturgica, a partire dall'Eucarestia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, la </a:t>
            </a:r>
            <a:r>
              <a:rPr b="0" lang="it-IT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riflessione alla luce della Parola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(catechesi, formazione) e la </a:t>
            </a:r>
            <a:r>
              <a:rPr b="0" lang="it-IT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vita concreta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(carità e vita fraterna). 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Tutto il resto è </a:t>
            </a:r>
            <a:r>
              <a:rPr b="0" i="1" lang="it-IT" sz="1800" spc="-1" strike="noStrike">
                <a:solidFill>
                  <a:srgbClr val="000000"/>
                </a:solidFill>
                <a:latin typeface="Arial"/>
              </a:rPr>
              <a:t>secondo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, in tutti i sensi, anche se </a:t>
            </a:r>
            <a:r>
              <a:rPr b="0" i="1" lang="it-IT" sz="1800" spc="-1" strike="noStrike">
                <a:solidFill>
                  <a:srgbClr val="000000"/>
                </a:solidFill>
                <a:latin typeface="Arial"/>
              </a:rPr>
              <a:t>utile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o </a:t>
            </a:r>
            <a:r>
              <a:rPr b="0" i="1" lang="it-IT" sz="1800" spc="-1" strike="noStrike">
                <a:solidFill>
                  <a:srgbClr val="000000"/>
                </a:solidFill>
                <a:latin typeface="Arial"/>
              </a:rPr>
              <a:t>funzionale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"/>
          <p:cNvSpPr txBox="1"/>
          <p:nvPr/>
        </p:nvSpPr>
        <p:spPr>
          <a:xfrm>
            <a:off x="900000" y="2556000"/>
            <a:ext cx="8280000" cy="137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Tutti, in quanto battezzati, abbiamo </a:t>
            </a:r>
            <a:r>
              <a:rPr b="0" lang="it-IT" sz="1800" spc="-1" strike="noStrike" u="sng">
                <a:solidFill>
                  <a:srgbClr val="000000"/>
                </a:solidFill>
                <a:uFillTx/>
                <a:latin typeface="Arial"/>
              </a:rPr>
              <a:t>il diritto e il dovere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di esprimerci su quello che ci è </a:t>
            </a:r>
            <a:r>
              <a:rPr b="1" lang="it-IT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comune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e che si riflette in "orari", "criteri", "condizioni", "regole", "pratiche" ... cercando di uscire dalla logica </a:t>
            </a:r>
            <a:r>
              <a:rPr b="1" lang="it-IT" sz="1800" spc="-1" strike="noStrike">
                <a:solidFill>
                  <a:srgbClr val="dc143c"/>
                </a:solidFill>
                <a:latin typeface="Arial"/>
              </a:rPr>
              <a:t>attori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(chi fa) e </a:t>
            </a:r>
            <a:r>
              <a:rPr b="1" lang="it-IT" sz="1800" spc="-1" strike="noStrike">
                <a:solidFill>
                  <a:srgbClr val="dc143c"/>
                </a:solidFill>
                <a:latin typeface="Arial"/>
              </a:rPr>
              <a:t>spettatori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(chi guarda o, al più, usufruisce) per essere tutti </a:t>
            </a:r>
            <a:r>
              <a:rPr b="1" lang="it-IT" sz="1800" spc="-1" strike="noStrike">
                <a:solidFill>
                  <a:srgbClr val="32cd32"/>
                </a:solidFill>
                <a:latin typeface="Arial"/>
              </a:rPr>
              <a:t>testimoni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, 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ognuno con le sue competenze e capacità.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"/>
          <p:cNvSpPr txBox="1"/>
          <p:nvPr/>
        </p:nvSpPr>
        <p:spPr>
          <a:xfrm>
            <a:off x="1080000" y="4105800"/>
            <a:ext cx="7920000" cy="1114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Ci è di esempio la pratica della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comunicazione spirituale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attuata nel Sinodo ad ottobre 2023: sulle singole domande </a:t>
            </a:r>
            <a:r>
              <a:rPr b="1" lang="it-IT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tutti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dovevano esprimersi, 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anche se ripetendo quello già espresso da altri. Il silenzio è assenza.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1" dur="indefinite" restart="never" nodeType="tmRoot">
          <p:childTnLst>
            <p:seq>
              <p:cTn id="62" dur="indefinite" nodeType="mainSeq">
                <p:childTnLst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0080000" cy="720000"/>
          </a:xfrm>
          <a:prstGeom prst="rect">
            <a:avLst/>
          </a:prstGeom>
          <a:gradFill rotWithShape="0">
            <a:gsLst>
              <a:gs pos="0">
                <a:srgbClr val="32cd32">
                  <a:alpha val="0"/>
                </a:srgbClr>
              </a:gs>
              <a:gs pos="90000">
                <a:srgbClr val="32cd32">
                  <a:alpha val="50000"/>
                </a:srgbClr>
              </a:gs>
            </a:gsLst>
            <a:path path="circle">
              <a:fillToRect l="50000" t="50000" r="50000" b="50000"/>
            </a:path>
          </a:gradFill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1" lang="it-IT" sz="3600" spc="-1" strike="noStrike">
                <a:solidFill>
                  <a:srgbClr val="000000"/>
                </a:solidFill>
                <a:latin typeface="Arial"/>
              </a:rPr>
              <a:t>In concreto: con quale criterio?</a:t>
            </a:r>
            <a:endParaRPr b="1" lang="it-IT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"/>
          <p:cNvSpPr txBox="1"/>
          <p:nvPr/>
        </p:nvSpPr>
        <p:spPr>
          <a:xfrm>
            <a:off x="540000" y="1260000"/>
            <a:ext cx="8640000" cy="1114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Il criterio di riferimento per tutti è</a:t>
            </a:r>
            <a:r>
              <a:rPr b="1" lang="it-IT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 la Parola di Dio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, non solo perché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contiene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il vissuto della Parola del Signore nella storia degli uomini, ma soprattutto per un primato che il Concilio Vaticano II ha inteso ripristinare come criterio fondante: 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la Parola viene prima della Chiesa stessa, del papa, del vescovo e del parroco.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"/>
          <p:cNvSpPr txBox="1"/>
          <p:nvPr/>
        </p:nvSpPr>
        <p:spPr>
          <a:xfrm>
            <a:off x="900000" y="2628000"/>
            <a:ext cx="8280000" cy="684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Tutti siamo in grado di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riconoscere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, nella Parola di Dio, la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strada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su cui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camminare insieme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: lo scambio e il dialogo reciproco ci aiuta a comprenderla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"/>
          <p:cNvSpPr txBox="1"/>
          <p:nvPr/>
        </p:nvSpPr>
        <p:spPr>
          <a:xfrm>
            <a:off x="720000" y="3600000"/>
            <a:ext cx="8280000" cy="162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Anche quando la Parola ci sembra </a:t>
            </a:r>
            <a:r>
              <a:rPr b="1" lang="it-IT" sz="1800" spc="-1" strike="noStrike">
                <a:solidFill>
                  <a:srgbClr val="c9211e"/>
                </a:solidFill>
                <a:latin typeface="Arial"/>
              </a:rPr>
              <a:t>lontana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dalla nostra realtà, 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ci aiuta ad </a:t>
            </a:r>
            <a:r>
              <a:rPr b="1" lang="it-IT" sz="1800" spc="-1" strike="noStrike">
                <a:solidFill>
                  <a:srgbClr val="32cd32"/>
                </a:solidFill>
                <a:latin typeface="Arial"/>
              </a:rPr>
              <a:t>andare oltre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tutte le consuetudini (che invece ci attraggono) 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e ci invita a cercare sempre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la via migliore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, </a:t>
            </a:r>
            <a:br>
              <a:rPr sz="1800"/>
            </a:b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non quella più comoda, facile, simpatica, attraente, ...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1" dur="indefinite" restart="never" nodeType="tmRoot">
          <p:childTnLst>
            <p:seq>
              <p:cTn id="82" dur="indefinite" nodeType="mainSeq">
                <p:childTnLst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0080000" cy="720000"/>
          </a:xfrm>
          <a:prstGeom prst="rect">
            <a:avLst/>
          </a:prstGeom>
          <a:gradFill rotWithShape="0">
            <a:gsLst>
              <a:gs pos="0">
                <a:srgbClr val="32cd32">
                  <a:alpha val="0"/>
                </a:srgbClr>
              </a:gs>
              <a:gs pos="90000">
                <a:srgbClr val="32cd32">
                  <a:alpha val="50000"/>
                </a:srgbClr>
              </a:gs>
            </a:gsLst>
            <a:path path="circle">
              <a:fillToRect l="50000" t="50000" r="50000" b="50000"/>
            </a:path>
          </a:gradFill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1" lang="it-IT" sz="3600" spc="-1" strike="noStrike">
                <a:solidFill>
                  <a:srgbClr val="000000"/>
                </a:solidFill>
                <a:latin typeface="Arial"/>
              </a:rPr>
              <a:t>In concreto: tutti uguali?</a:t>
            </a:r>
            <a:endParaRPr b="1" lang="it-IT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"/>
          <p:cNvSpPr txBox="1"/>
          <p:nvPr/>
        </p:nvSpPr>
        <p:spPr>
          <a:xfrm>
            <a:off x="540000" y="12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Camminare insieme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comporta un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esercizio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abbastanza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nuovo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per le nostre comunità cristiane, in cui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apprendere l'uno dall'altro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i="1" lang="it-IT" sz="1800" spc="-1" strike="noStrike">
                <a:solidFill>
                  <a:srgbClr val="000000"/>
                </a:solidFill>
                <a:latin typeface="Arial"/>
              </a:rPr>
              <a:t>("Voi siete tutti fratelli" - Matteo 23, 8)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"/>
          <p:cNvSpPr txBox="1"/>
          <p:nvPr/>
        </p:nvSpPr>
        <p:spPr>
          <a:xfrm>
            <a:off x="828000" y="2376000"/>
            <a:ext cx="8280000" cy="137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Occorre quindi riconoscere e valorizzare la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presenza in mezzo a noi di servizi e competenze fondamental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i (presbiteri, diaconi, ministri, singole competenze, carismi, servizi), accogliendoli come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dono del Signore alla comunità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i="1" lang="it-IT" sz="1800" spc="-1" strike="noStrike">
                <a:solidFill>
                  <a:srgbClr val="000000"/>
                </a:solidFill>
                <a:latin typeface="Arial"/>
              </a:rPr>
              <a:t>(“Fossero tutti profeti nel popolo del Signore </a:t>
            </a:r>
            <a:br>
              <a:rPr sz="1800"/>
            </a:br>
            <a:r>
              <a:rPr b="0" i="1" lang="it-IT" sz="1800" spc="-1" strike="noStrike">
                <a:solidFill>
                  <a:srgbClr val="000000"/>
                </a:solidFill>
                <a:latin typeface="Arial"/>
              </a:rPr>
              <a:t>e volesse il Signore porre su di loro il suo spirito!” - Numeri 11, 29)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"/>
          <p:cNvSpPr txBox="1"/>
          <p:nvPr/>
        </p:nvSpPr>
        <p:spPr>
          <a:xfrm>
            <a:off x="720000" y="4105800"/>
            <a:ext cx="8280000" cy="1114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Questo chiede di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aiutare ciascuno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a svolgere al meglio ciò che gli compete e di alimentare costantemente la crescita di altri servizi e di altre competenze. Vivere la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fraternità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è valorizzare ogni membro, aiutarlo e sostenerlo; </a:t>
            </a:r>
            <a:br>
              <a:rPr sz="1800"/>
            </a:b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mai l'uno contro l'altro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1" dur="indefinite" restart="never" nodeType="tmRoot">
          <p:childTnLst>
            <p:seq>
              <p:cTn id="102" dur="indefinite" nodeType="mainSeq">
                <p:childTnLst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0080000" cy="720000"/>
          </a:xfrm>
          <a:prstGeom prst="rect">
            <a:avLst/>
          </a:prstGeom>
          <a:gradFill rotWithShape="0">
            <a:gsLst>
              <a:gs pos="0">
                <a:srgbClr val="00bfff">
                  <a:alpha val="0"/>
                </a:srgbClr>
              </a:gs>
              <a:gs pos="90000">
                <a:srgbClr val="00bfff">
                  <a:alpha val="50000"/>
                </a:srgbClr>
              </a:gs>
            </a:gsLst>
            <a:path path="circle">
              <a:fillToRect l="50000" t="50000" r="50000" b="50000"/>
            </a:path>
          </a:gradFill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1" lang="it-IT" sz="3600" spc="-1" strike="noStrike">
                <a:solidFill>
                  <a:srgbClr val="000000"/>
                </a:solidFill>
                <a:latin typeface="Arial"/>
              </a:rPr>
              <a:t>AVVISI AI NAVIGANTI</a:t>
            </a:r>
            <a:endParaRPr b="1" lang="it-IT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"/>
          <p:cNvSpPr txBox="1"/>
          <p:nvPr/>
        </p:nvSpPr>
        <p:spPr>
          <a:xfrm>
            <a:off x="0" y="720000"/>
            <a:ext cx="1008000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Se ci riconosciamo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tutti sulla stessa barca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possono esserci utili alcuni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avvisi ai naviganti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"/>
          <p:cNvSpPr txBox="1"/>
          <p:nvPr/>
        </p:nvSpPr>
        <p:spPr>
          <a:xfrm>
            <a:off x="360000" y="1737720"/>
            <a:ext cx="6480000" cy="602280"/>
          </a:xfrm>
          <a:prstGeom prst="rect">
            <a:avLst/>
          </a:prstGeom>
          <a:solidFill>
            <a:srgbClr val="e0ffff"/>
          </a:solidFill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La salvezza non è mai una questione personale;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non ci si salva da soli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. La preghiera di riferimento è il "</a:t>
            </a:r>
            <a:r>
              <a:rPr b="0" i="1" lang="it-IT" sz="1800" spc="-1" strike="noStrike">
                <a:solidFill>
                  <a:srgbClr val="000000"/>
                </a:solidFill>
                <a:latin typeface="Arial"/>
              </a:rPr>
              <a:t>Padre </a:t>
            </a:r>
            <a:r>
              <a:rPr b="1" i="1" lang="it-IT" sz="1800" spc="-1" strike="noStrike">
                <a:solidFill>
                  <a:srgbClr val="000000"/>
                </a:solidFill>
                <a:latin typeface="Arial"/>
              </a:rPr>
              <a:t>nostro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"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"/>
          <p:cNvSpPr txBox="1"/>
          <p:nvPr/>
        </p:nvSpPr>
        <p:spPr>
          <a:xfrm>
            <a:off x="6840000" y="1080360"/>
            <a:ext cx="1620000" cy="602280"/>
          </a:xfrm>
          <a:prstGeom prst="rect">
            <a:avLst/>
          </a:prstGeom>
          <a:solidFill>
            <a:srgbClr val="0000cd"/>
          </a:solidFill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it-IT" sz="1800" spc="-1" strike="noStrike">
                <a:solidFill>
                  <a:srgbClr val="ffffff"/>
                </a:solidFill>
                <a:latin typeface="Arial"/>
              </a:rPr>
              <a:t>I luoghi</a:t>
            </a:r>
            <a:endParaRPr b="0" lang="it-IT" sz="18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1" lang="it-IT" sz="1800" spc="-1" strike="noStrike">
                <a:solidFill>
                  <a:srgbClr val="ffffff"/>
                </a:solidFill>
                <a:latin typeface="Arial"/>
              </a:rPr>
              <a:t>abitati</a:t>
            </a:r>
            <a:endParaRPr b="0" lang="it-IT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"/>
          <p:cNvSpPr txBox="1"/>
          <p:nvPr/>
        </p:nvSpPr>
        <p:spPr>
          <a:xfrm>
            <a:off x="8460000" y="1080000"/>
            <a:ext cx="1440000" cy="602280"/>
          </a:xfrm>
          <a:prstGeom prst="rect">
            <a:avLst/>
          </a:prstGeom>
          <a:solidFill>
            <a:srgbClr val="0000cd"/>
          </a:solidFill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it-IT" sz="1800" spc="-1" strike="noStrike">
                <a:solidFill>
                  <a:srgbClr val="ffffff"/>
                </a:solidFill>
                <a:latin typeface="Arial"/>
              </a:rPr>
              <a:t>I luoghi</a:t>
            </a:r>
            <a:endParaRPr b="0" lang="it-IT" sz="18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1" lang="it-IT" sz="1800" spc="-1" strike="noStrike">
                <a:solidFill>
                  <a:srgbClr val="ffffff"/>
                </a:solidFill>
                <a:latin typeface="Arial"/>
              </a:rPr>
              <a:t>deserti</a:t>
            </a:r>
            <a:endParaRPr b="0" lang="it-IT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"/>
          <p:cNvSpPr txBox="1"/>
          <p:nvPr/>
        </p:nvSpPr>
        <p:spPr>
          <a:xfrm>
            <a:off x="360000" y="1080000"/>
            <a:ext cx="6480000" cy="602280"/>
          </a:xfrm>
          <a:prstGeom prst="rect">
            <a:avLst/>
          </a:prstGeom>
          <a:solidFill>
            <a:srgbClr val="0000cd"/>
          </a:solidFill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r>
              <a:rPr b="1" lang="it-IT" sz="1800" spc="-1" strike="noStrike">
                <a:solidFill>
                  <a:srgbClr val="ffffff"/>
                </a:solidFill>
                <a:latin typeface="Arial"/>
              </a:rPr>
              <a:t>Assecondare lo Spirito Santo</a:t>
            </a:r>
            <a:endParaRPr b="0" lang="it-IT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"/>
          <p:cNvSpPr txBox="1"/>
          <p:nvPr/>
        </p:nvSpPr>
        <p:spPr>
          <a:xfrm>
            <a:off x="6840000" y="1737720"/>
            <a:ext cx="1620000" cy="602280"/>
          </a:xfrm>
          <a:prstGeom prst="rect">
            <a:avLst/>
          </a:prstGeom>
          <a:solidFill>
            <a:srgbClr val="90ee90"/>
          </a:solidFill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Legami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"/>
          <p:cNvSpPr txBox="1"/>
          <p:nvPr/>
        </p:nvSpPr>
        <p:spPr>
          <a:xfrm>
            <a:off x="8460000" y="1737720"/>
            <a:ext cx="1440000" cy="602280"/>
          </a:xfrm>
          <a:prstGeom prst="rect">
            <a:avLst/>
          </a:prstGeom>
          <a:solidFill>
            <a:srgbClr val="ffe4c4"/>
          </a:solidFill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r>
              <a:rPr b="1" lang="it-IT" sz="1800" spc="-1" strike="noStrike">
                <a:solidFill>
                  <a:srgbClr val="dc143c"/>
                </a:solidFill>
                <a:latin typeface="Arial"/>
              </a:rPr>
              <a:t>IO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"/>
          <p:cNvSpPr txBox="1"/>
          <p:nvPr/>
        </p:nvSpPr>
        <p:spPr>
          <a:xfrm>
            <a:off x="360000" y="3151440"/>
            <a:ext cx="6480000" cy="602280"/>
          </a:xfrm>
          <a:prstGeom prst="rect">
            <a:avLst/>
          </a:prstGeom>
          <a:solidFill>
            <a:srgbClr val="e0ffff"/>
          </a:solidFill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L'uomo è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immagine di Dio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ed è una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unità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. Anima e corpo sono criteri filosofici: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 l'uomo è uno ... proprio come Dio!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"/>
          <p:cNvSpPr txBox="1"/>
          <p:nvPr/>
        </p:nvSpPr>
        <p:spPr>
          <a:xfrm>
            <a:off x="6840000" y="3151440"/>
            <a:ext cx="1620000" cy="602280"/>
          </a:xfrm>
          <a:prstGeom prst="rect">
            <a:avLst/>
          </a:prstGeom>
          <a:solidFill>
            <a:srgbClr val="90ee90"/>
          </a:solidFill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Unità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"/>
          <p:cNvSpPr txBox="1"/>
          <p:nvPr/>
        </p:nvSpPr>
        <p:spPr>
          <a:xfrm>
            <a:off x="8460000" y="3151440"/>
            <a:ext cx="1440000" cy="602280"/>
          </a:xfrm>
          <a:prstGeom prst="rect">
            <a:avLst/>
          </a:prstGeom>
          <a:solidFill>
            <a:srgbClr val="ffe4c4"/>
          </a:solidFill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r>
              <a:rPr b="1" lang="it-IT" sz="1800" spc="-1" strike="noStrike">
                <a:solidFill>
                  <a:srgbClr val="dc143c"/>
                </a:solidFill>
                <a:latin typeface="Arial"/>
              </a:rPr>
              <a:t>Separa-zione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"/>
          <p:cNvSpPr txBox="1"/>
          <p:nvPr/>
        </p:nvSpPr>
        <p:spPr>
          <a:xfrm>
            <a:off x="360000" y="4608000"/>
            <a:ext cx="6480000" cy="602280"/>
          </a:xfrm>
          <a:prstGeom prst="rect">
            <a:avLst/>
          </a:prstGeom>
          <a:solidFill>
            <a:srgbClr val="e0ffff"/>
          </a:solidFill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La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realtà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è il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luogo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in cui il Signore guida i nostri passi e ci insegna ad affrontare i problemi della vita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con la sua Parola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"/>
          <p:cNvSpPr txBox="1"/>
          <p:nvPr/>
        </p:nvSpPr>
        <p:spPr>
          <a:xfrm>
            <a:off x="6840000" y="4608000"/>
            <a:ext cx="1620000" cy="602280"/>
          </a:xfrm>
          <a:prstGeom prst="rect">
            <a:avLst/>
          </a:prstGeom>
          <a:solidFill>
            <a:srgbClr val="90ee90"/>
          </a:solidFill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Opportunità</a:t>
            </a:r>
            <a:br>
              <a:rPr sz="1800"/>
            </a:b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Parola-carne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"/>
          <p:cNvSpPr txBox="1"/>
          <p:nvPr/>
        </p:nvSpPr>
        <p:spPr>
          <a:xfrm>
            <a:off x="8460000" y="4608000"/>
            <a:ext cx="1440000" cy="602280"/>
          </a:xfrm>
          <a:prstGeom prst="rect">
            <a:avLst/>
          </a:prstGeom>
          <a:solidFill>
            <a:srgbClr val="ffe4c4"/>
          </a:solidFill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r>
              <a:rPr b="1" lang="it-IT" sz="1800" spc="-1" strike="noStrike">
                <a:solidFill>
                  <a:srgbClr val="dc143c"/>
                </a:solidFill>
                <a:latin typeface="Arial"/>
              </a:rPr>
              <a:t>Problemi</a:t>
            </a:r>
            <a:br>
              <a:rPr sz="1800"/>
            </a:br>
            <a:r>
              <a:rPr b="1" lang="it-IT" sz="1800" spc="-1" strike="noStrike">
                <a:solidFill>
                  <a:srgbClr val="dc143c"/>
                </a:solidFill>
                <a:latin typeface="Arial"/>
              </a:rPr>
              <a:t>Conflitti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"/>
          <p:cNvSpPr txBox="1"/>
          <p:nvPr/>
        </p:nvSpPr>
        <p:spPr>
          <a:xfrm>
            <a:off x="360000" y="2431440"/>
            <a:ext cx="6480000" cy="602280"/>
          </a:xfrm>
          <a:prstGeom prst="rect">
            <a:avLst/>
          </a:prstGeom>
          <a:solidFill>
            <a:srgbClr val="add8e6"/>
          </a:solidFill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La Chiesa non è un </a:t>
            </a:r>
            <a:r>
              <a:rPr b="1" lang="it-IT" sz="1800" spc="-1" strike="noStrike">
                <a:solidFill>
                  <a:srgbClr val="dc143c"/>
                </a:solidFill>
                <a:latin typeface="Arial"/>
              </a:rPr>
              <a:t>impero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e tantomeno una </a:t>
            </a:r>
            <a:r>
              <a:rPr b="1" lang="it-IT" sz="1800" spc="-1" strike="noStrike">
                <a:solidFill>
                  <a:srgbClr val="dc143c"/>
                </a:solidFill>
                <a:latin typeface="Arial"/>
              </a:rPr>
              <a:t>caserma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. </a:t>
            </a:r>
            <a:br>
              <a:rPr sz="1800"/>
            </a:b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Da una Chiesa del </a:t>
            </a:r>
            <a:r>
              <a:rPr b="1" lang="it-IT" sz="1800" spc="-1" strike="noStrike">
                <a:solidFill>
                  <a:srgbClr val="dc143c"/>
                </a:solidFill>
                <a:latin typeface="Arial"/>
              </a:rPr>
              <a:t>come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ad una Chiesa del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senso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/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perché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"/>
          <p:cNvSpPr txBox="1"/>
          <p:nvPr/>
        </p:nvSpPr>
        <p:spPr>
          <a:xfrm>
            <a:off x="6840000" y="2431440"/>
            <a:ext cx="1620000" cy="602280"/>
          </a:xfrm>
          <a:prstGeom prst="rect">
            <a:avLst/>
          </a:prstGeom>
          <a:solidFill>
            <a:srgbClr val="90ee90"/>
          </a:solidFill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Fraternità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"/>
          <p:cNvSpPr txBox="1"/>
          <p:nvPr/>
        </p:nvSpPr>
        <p:spPr>
          <a:xfrm>
            <a:off x="8460000" y="2431440"/>
            <a:ext cx="1440000" cy="602280"/>
          </a:xfrm>
          <a:prstGeom prst="rect">
            <a:avLst/>
          </a:prstGeom>
          <a:solidFill>
            <a:srgbClr val="ffe4c4"/>
          </a:solidFill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r>
              <a:rPr b="1" lang="it-IT" sz="1800" spc="-1" strike="noStrike">
                <a:solidFill>
                  <a:srgbClr val="dc143c"/>
                </a:solidFill>
                <a:latin typeface="Arial"/>
              </a:rPr>
              <a:t>Indipen-denza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"/>
          <p:cNvSpPr txBox="1"/>
          <p:nvPr/>
        </p:nvSpPr>
        <p:spPr>
          <a:xfrm>
            <a:off x="360000" y="3871440"/>
            <a:ext cx="6480000" cy="602280"/>
          </a:xfrm>
          <a:prstGeom prst="rect">
            <a:avLst/>
          </a:prstGeom>
          <a:solidFill>
            <a:srgbClr val="add8e6"/>
          </a:solidFill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L'iniziativa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è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sempre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di Dio e del suo Santo Spirito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.</a:t>
            </a:r>
            <a:br>
              <a:rPr sz="1800"/>
            </a:b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L’Eucarestia è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fonte e culmine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"/>
          <p:cNvSpPr txBox="1"/>
          <p:nvPr/>
        </p:nvSpPr>
        <p:spPr>
          <a:xfrm>
            <a:off x="6840000" y="3871440"/>
            <a:ext cx="1620000" cy="602280"/>
          </a:xfrm>
          <a:prstGeom prst="rect">
            <a:avLst/>
          </a:prstGeom>
          <a:solidFill>
            <a:srgbClr val="90ee90"/>
          </a:solidFill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Ascolto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"/>
          <p:cNvSpPr txBox="1"/>
          <p:nvPr/>
        </p:nvSpPr>
        <p:spPr>
          <a:xfrm>
            <a:off x="8460000" y="3871440"/>
            <a:ext cx="1440000" cy="602280"/>
          </a:xfrm>
          <a:prstGeom prst="rect">
            <a:avLst/>
          </a:prstGeom>
          <a:solidFill>
            <a:srgbClr val="ffe4c4"/>
          </a:solidFill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r>
              <a:rPr b="1" lang="it-IT" sz="1800" spc="-1" strike="noStrike">
                <a:solidFill>
                  <a:srgbClr val="dc143c"/>
                </a:solidFill>
                <a:latin typeface="Arial"/>
              </a:rPr>
              <a:t>Autonomia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4" name="" descr=""/>
          <p:cNvPicPr/>
          <p:nvPr/>
        </p:nvPicPr>
        <p:blipFill>
          <a:blip r:embed="rId1"/>
          <a:stretch/>
        </p:blipFill>
        <p:spPr>
          <a:xfrm rot="20220000">
            <a:off x="59760" y="1319760"/>
            <a:ext cx="540000" cy="54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9" dur="indefinite" restart="never" nodeType="tmRoot">
          <p:childTnLst>
            <p:seq>
              <p:cTn id="120" dur="indefinite" nodeType="mainSeq">
                <p:childTnLst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0080000" cy="720000"/>
          </a:xfrm>
          <a:prstGeom prst="rect">
            <a:avLst/>
          </a:prstGeom>
          <a:gradFill rotWithShape="0">
            <a:gsLst>
              <a:gs pos="0">
                <a:srgbClr val="00bfff">
                  <a:alpha val="0"/>
                </a:srgbClr>
              </a:gs>
              <a:gs pos="90000">
                <a:srgbClr val="00bfff">
                  <a:alpha val="50000"/>
                </a:srgbClr>
              </a:gs>
            </a:gsLst>
            <a:path path="circle">
              <a:fillToRect l="50000" t="50000" r="50000" b="50000"/>
            </a:path>
          </a:gradFill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1" lang="it-IT" sz="3600" spc="-1" strike="noStrike">
                <a:solidFill>
                  <a:srgbClr val="000000"/>
                </a:solidFill>
                <a:latin typeface="Arial"/>
              </a:rPr>
              <a:t>INVITO e AUGURIO</a:t>
            </a:r>
            <a:endParaRPr b="1" lang="it-IT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"/>
          <p:cNvSpPr txBox="1"/>
          <p:nvPr/>
        </p:nvSpPr>
        <p:spPr>
          <a:xfrm>
            <a:off x="540000" y="1260000"/>
            <a:ext cx="864000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Lasciatevi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ardere il cuore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e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non abbiate paura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. 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"/>
          <p:cNvSpPr txBox="1"/>
          <p:nvPr/>
        </p:nvSpPr>
        <p:spPr>
          <a:xfrm>
            <a:off x="720000" y="2376000"/>
            <a:ext cx="8280000" cy="1044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Invito i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giovani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ad interrogare gli adulti, 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a "rompere le scatole", ad abbattere i muri 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e gli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anziani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a fare sogni.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"/>
          <p:cNvSpPr txBox="1"/>
          <p:nvPr/>
        </p:nvSpPr>
        <p:spPr>
          <a:xfrm>
            <a:off x="720000" y="3780000"/>
            <a:ext cx="8280000" cy="144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Scopriremo con gioia,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lungo il cammino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che 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il Signore 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</a:rPr>
              <a:t>camminava con loro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9" dur="indefinite" restart="never" nodeType="tmRoot">
          <p:childTnLst>
            <p:seq>
              <p:cTn id="190" dur="indefinite" nodeType="mainSeq">
                <p:childTnLst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Application>LibreOffice/7.6.3.2$Windows_X86_64 LibreOffice_project/29d686fea9f6705b262d369fede658f824154cc0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2024-01-26T22:08:22Z</dcterms:created>
  <dc:creator/>
  <dc:description/>
  <dc:language>it-IT</dc:language>
  <cp:lastModifiedBy/>
  <cp:lastPrinted>2024-01-30T18:43:07Z</cp:lastPrinted>
  <dcterms:modified xsi:type="dcterms:W3CDTF">2024-02-01T10:47:35Z</dcterms:modified>
  <cp:revision>33</cp:revision>
  <dc:subject/>
  <dc:title/>
</cp:coreProperties>
</file>